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  <p:sldMasterId id="2147483700" r:id="rId5"/>
    <p:sldMasterId id="2147483712" r:id="rId6"/>
    <p:sldMasterId id="2147483724" r:id="rId7"/>
    <p:sldMasterId id="2147484163" r:id="rId8"/>
  </p:sldMasterIdLst>
  <p:notesMasterIdLst>
    <p:notesMasterId r:id="rId27"/>
  </p:notesMasterIdLst>
  <p:handoutMasterIdLst>
    <p:handoutMasterId r:id="rId28"/>
  </p:handoutMasterIdLst>
  <p:sldIdLst>
    <p:sldId id="1360" r:id="rId9"/>
    <p:sldId id="1403" r:id="rId10"/>
    <p:sldId id="1404" r:id="rId11"/>
    <p:sldId id="1405" r:id="rId12"/>
    <p:sldId id="1406" r:id="rId13"/>
    <p:sldId id="1407" r:id="rId14"/>
    <p:sldId id="1414" r:id="rId15"/>
    <p:sldId id="1394" r:id="rId16"/>
    <p:sldId id="1402" r:id="rId17"/>
    <p:sldId id="1409" r:id="rId18"/>
    <p:sldId id="1410" r:id="rId19"/>
    <p:sldId id="1411" r:id="rId20"/>
    <p:sldId id="1412" r:id="rId21"/>
    <p:sldId id="1413" r:id="rId22"/>
    <p:sldId id="1415" r:id="rId23"/>
    <p:sldId id="1416" r:id="rId24"/>
    <p:sldId id="1417" r:id="rId25"/>
    <p:sldId id="1419" r:id="rId26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9">
          <p15:clr>
            <a:srgbClr val="A4A3A4"/>
          </p15:clr>
        </p15:guide>
        <p15:guide id="2" pos="29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Pettigrew" initials="PP" lastIdx="3" clrIdx="0">
    <p:extLst/>
  </p:cmAuthor>
  <p:cmAuthor id="2" name="toby hewlett" initials="th" lastIdx="3" clrIdx="1">
    <p:extLst/>
  </p:cmAuthor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3300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14" autoAdjust="0"/>
    <p:restoredTop sz="94317" autoAdjust="0"/>
  </p:normalViewPr>
  <p:slideViewPr>
    <p:cSldViewPr>
      <p:cViewPr>
        <p:scale>
          <a:sx n="75" d="100"/>
          <a:sy n="75" d="100"/>
        </p:scale>
        <p:origin x="-1507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84" y="-138"/>
      </p:cViewPr>
      <p:guideLst>
        <p:guide orient="horz" pos="2209"/>
        <p:guide pos="29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l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658" y="5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r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456A4E59-FB6D-40A4-A871-28FC8F966DB3}" type="datetimeFigureOut">
              <a:rPr lang="en-GB"/>
              <a:pPr>
                <a:defRPr/>
              </a:pPr>
              <a:t>01/02/2017</a:t>
            </a:fld>
            <a:endParaRPr lang="en-GB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8414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l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0658" y="6658414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r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24542FF-9D7B-4F53-91B7-D80AFB108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44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l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658" y="5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r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7A04B575-7703-42F1-AE27-7BCC39C3E5F9}" type="datetimeFigureOut">
              <a:rPr lang="en-GB"/>
              <a:pPr>
                <a:defRPr/>
              </a:pPr>
              <a:t>01/02/2017</a:t>
            </a:fld>
            <a:endParaRPr lang="en-GB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7025" y="523875"/>
            <a:ext cx="3505200" cy="263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246" y="3330025"/>
            <a:ext cx="7385591" cy="315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8414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l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658" y="6658414"/>
            <a:ext cx="4003932" cy="3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r" defTabSz="904795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A0D3DAB-85EA-41F0-B320-4B220CBAB3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97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E4B1-A9D2-49D4-8CF5-1E90130705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74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1BA2-B106-42D7-B62E-DE3A1D8674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78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E731-B747-4B13-B921-FDA789C9E6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87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662C-AFD1-43C3-8BEC-094BEFE33F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8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F3A2-4C04-4E6D-A48E-A7EFA1DCE4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7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F84E-C523-4E40-AF45-EDBC499ABC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8D90-5469-4E9D-AE27-514D783B3D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754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9935-7AD1-4F82-A25C-2034030D91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77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EFB9-3C5D-44E6-9660-2825F73DAA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14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5891-4821-4CB7-9DCE-FDA4BD5C67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4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97C3-D5DA-404C-A4CE-6B40F968DC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8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686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03D4-A816-49E4-A528-70F9859EFF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439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B6F1-1E8E-40F9-9278-CCCC3EB79A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4EDD-8869-4E6F-8D18-6F8244E590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548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B12D-BD33-41C7-B932-7071E8155F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3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5922-F2D7-4C64-9F7E-0C69F0179A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54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79EF-D5BF-4539-87BA-CF51A9F64D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01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CF39-C9BE-4C1A-90AA-B90A31DCAC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545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242A-B55A-43D1-ADE0-B01D8BE58B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495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EF9-88EB-46C6-8D3D-BFF32F07B2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10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8EDF-A86F-4296-A2B2-FCD754B93B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53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5244-BDA1-4B06-8F12-6895E78C3B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7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D454-9EB4-4CB2-B63C-42C52F5774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62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8A74-8B83-4F90-B584-F20D50F0D7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947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AD8B-04AA-40F1-A16C-CBB8967F80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675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B612-3876-462F-ADA8-79A92BF692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65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C358-63F9-4DCB-8137-FA4356F4B9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927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ED03-E050-4365-8124-65C393F70D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16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D4A-FFD4-4359-9A21-AD862F6348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07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26B6-7807-4E2F-B442-8CE84CB987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307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93A2-53D0-408B-9C12-40DDDEBC76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870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7A7D-7A9E-4190-9D73-57B7BC823C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08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583A-C15E-4217-B2B1-E9709281DB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6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7E1A-24F9-4D1F-99C6-5C87CE77DD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913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A6C5-B104-45EA-AA3B-C9F76571F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67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3BE8-CC0D-4661-A2EE-F70FF9549D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39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04AF-2B6A-487D-83D6-E82C5EDA60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997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8D4E-B2D2-4009-95FD-2BBDC272D6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869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E09-87EF-4D52-9D1E-55BAC46CE0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673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1880-7EFA-453C-A5E0-A2D1A36CD3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917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5AEF-AAA8-45B5-8DF1-85BC9607D6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97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5FD4-AAC5-48A2-BF0E-4E8A295526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83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3898-F28C-4375-A03B-E9F9D0F971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878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4BDB-6599-4425-9915-0D1E5AA26F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52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E49D-165D-4FAC-87A9-25111463C6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13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6656-6059-489B-9792-189C4C4D23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532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EFE7-F30C-4DC7-BF5B-9759277C04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24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78AD-0192-4B18-9A3C-60EB1D8B47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738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54D0-7BFF-4679-A032-6084B353F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251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35A1-3A2B-4295-8198-4424B688C8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829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AB85-BD94-4CBD-8B3B-4628C81397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701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1C19-D09E-44D1-A874-5413F2CA64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345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80DB-ED6B-4847-80D5-8FB5950082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455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CC31-8F26-4C7C-8BB3-68F3FC97E7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739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D03F-046F-4B02-B503-0D99BD4A5C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5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4A9B-C07E-40AF-803F-96BBBAE862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6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3545-3C53-4DC4-BCF4-E0F79B6955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94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9DAF-CC3B-4CF8-975C-985F2973F5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577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2741-B405-4378-98CD-726E26CF52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483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67F7-CCE2-4090-A24F-6BF90EF6BD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566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30F4-B3BD-4926-8C9F-6A22D8F69E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714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6EC9-2B7A-4941-B904-3C59B20380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32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E3B0-73D8-4F1A-9EB7-E98E22AC3E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97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EE51-DBCB-4D08-8CB2-78E3A2D07F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993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EF0-99AD-4EC8-A211-7998D68E0E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19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AF27-3517-4F9B-9F8B-53E61C5599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94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3816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6477000"/>
            <a:ext cx="3816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6473825"/>
            <a:ext cx="3816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68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97E3-4D10-4806-BEF1-279D86D09E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26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76C3-9E71-4BAB-BFD2-F755C5C7B3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78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267E-77E2-479E-ABC1-FB1EFE56B4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057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222A-2444-473A-B91B-1CA6F58F04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5006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17B8-3A8F-41CA-91B6-C5F5198EC7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712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BEA6-D643-42F2-BCA4-0524CEA1ED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174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FABF-D676-45A9-B80E-60EEAFF850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3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70AA-82EA-43C8-BC60-E1D5248006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61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0389-BDA8-418D-B128-C895132880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506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9B64-795E-4B04-B0DC-CE94FF8241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3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216F-8805-442A-BF29-937B1F40BC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16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0BB4-8BDC-4637-9935-3265E78809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74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7AC3-BDDF-4BF6-A178-4C088E4777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794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D5B-7FED-42CC-84EB-8F6E0DC76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406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8"/>
            <a:ext cx="26622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94F3-5220-4F06-B5ED-118006388D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4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8C04F3-2C34-4402-87BB-D00269D73D33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5004-168D-4AAD-A11E-C562349D8B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1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D249A1-D4A8-4035-AC35-06A54803972C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1CE8-063B-476D-95A2-CB0225B8C0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5563F0-4BD0-48F0-89F4-65204DB83DF0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8DAB-80F2-4E86-B842-49AB123E5D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66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AFDD26-2D72-45E5-BF9D-B075C0982A18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6B71-2A6E-40C1-B0B5-46A516CDB1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248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945E10-656A-444A-AB53-A9068813D964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D980-2F0D-4A69-AC98-2DC9B982A38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195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E23692-271B-4711-A37D-74D30A8EE5AC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CF91-894F-433D-8509-3E62E2C7B6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0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84DE-B9DE-49BC-98AB-F1C4E5862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92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DAF2AD-3147-4A82-8CFE-FF917EE2AC47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6CFF-D1C0-40DA-8BEE-A6367D8D419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364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A7E1C7-054F-4593-A9D8-F5BEC1254043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1AE8-7607-4F80-B758-6FA71F7740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284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5D93BF-7C8F-4DD0-9228-C9D51334AE8C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BA95-F578-48C3-803D-2B0DBA0FE07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61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8C31A4-CC96-4E2C-9D8D-D13CE5904BFE}" type="datetimeFigureOut">
              <a:rPr lang="en-GB" sz="1800">
                <a:solidFill>
                  <a:prstClr val="black"/>
                </a:solidFill>
              </a:rPr>
              <a:pPr>
                <a:defRPr/>
              </a:pPr>
              <a:t>01/02/2017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AE5C-598B-4C5F-8468-1A0684243F9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2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D6CF4-61CF-4507-A626-52BF6065CA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150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81EF73-BB1F-4975-B963-C94BC882FA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7B0F44-F182-4C50-8702-E59D2D4CC7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EE5D9E-2F93-46A8-86BE-B0A2B8A04F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D07986-B11D-4B9F-9AD4-668F4CE93D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6F5E4-FEF1-445E-AD65-6A741412D1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C43BEE-C792-4529-A911-39448D65C9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4D774-EFF4-4994-8A61-1583BA2659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092825"/>
            <a:ext cx="5684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99592" y="1628778"/>
            <a:ext cx="7344816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0072C6"/>
                </a:solidFill>
              </a:rPr>
              <a:t/>
            </a:r>
            <a:br>
              <a:rPr lang="en-GB" altLang="en-US" sz="3200" dirty="0" smtClean="0">
                <a:solidFill>
                  <a:srgbClr val="0072C6"/>
                </a:solidFill>
              </a:rPr>
            </a:br>
            <a:endParaRPr lang="en-GB" altLang="en-US" sz="3200" dirty="0" smtClean="0">
              <a:solidFill>
                <a:srgbClr val="0072C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1556792"/>
            <a:ext cx="6400800" cy="410423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Presentation to Hampshire Neurological Alliance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Kings Church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Hedge End</a:t>
            </a:r>
            <a:endParaRPr lang="en-GB" sz="2800" b="1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2</a:t>
            </a:r>
            <a:r>
              <a:rPr lang="en-GB" sz="2800" b="1" baseline="30000" dirty="0" smtClean="0">
                <a:solidFill>
                  <a:schemeClr val="accent1"/>
                </a:solidFill>
              </a:rPr>
              <a:t>nd</a:t>
            </a:r>
            <a:r>
              <a:rPr lang="en-GB" sz="2800" b="1" dirty="0" smtClean="0">
                <a:solidFill>
                  <a:schemeClr val="accent1"/>
                </a:solidFill>
              </a:rPr>
              <a:t> February 2017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Yvonne Le Brun 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Interim Deputy Director NHS Continuing Healthcare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Hampshire 5 CCGs</a:t>
            </a:r>
          </a:p>
        </p:txBody>
      </p:sp>
    </p:spTree>
    <p:extLst>
      <p:ext uri="{BB962C8B-B14F-4D97-AF65-F5344CB8AC3E}">
        <p14:creationId xmlns:p14="http://schemas.microsoft.com/office/powerpoint/2010/main" val="1834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</a:rPr>
              <a:t>What is an MDT?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9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GB" sz="2400" dirty="0">
                <a:solidFill>
                  <a:prstClr val="black"/>
                </a:solidFill>
              </a:rPr>
              <a:t>MDT has many meanings but in the context of CHC, the 'Standing Rules Regulations' define an MDT as: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Two professionals who are from different healthcare professions (or)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One professional from a healthcare profession and one person who is responsible for assessing individuals for community care services under section 47 of the National Health Service and Community Care Act 1990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GB" sz="2400" dirty="0">
                <a:solidFill>
                  <a:prstClr val="black"/>
                </a:solidFill>
              </a:rPr>
              <a:t>The National Framework makes it clear that the MDT should usually include both health and social care professionals who are knowledgeable about the individual’s health and social care needs.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1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</a:pPr>
            <a: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  <a:t>The </a:t>
            </a:r>
            <a:r>
              <a:rPr lang="en-GB" altLang="en-US" sz="3200" b="1" dirty="0">
                <a:solidFill>
                  <a:schemeClr val="accent1"/>
                </a:solidFill>
                <a:ea typeface="+mn-ea"/>
                <a:cs typeface="+mn-cs"/>
              </a:rPr>
              <a:t>MDT Meeting</a:t>
            </a:r>
            <a:r>
              <a:rPr lang="en-GB" altLang="en-US" sz="3200" b="1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altLang="en-US" sz="3200" b="1" dirty="0">
                <a:solidFill>
                  <a:srgbClr val="00B0F0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7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The chair should explain to the patient/family/representative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black"/>
                </a:solidFill>
              </a:rPr>
              <a:t>The role &amp; process of MDT and how the family can contribute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black"/>
                </a:solidFill>
              </a:rPr>
              <a:t>That they do not form part of the MDT and therefore cannot contribute to the recommendation on eligibility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black"/>
                </a:solidFill>
              </a:rPr>
              <a:t>Manage their expectations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</a:rPr>
              <a:t>Should be conducted in a calm and professional manner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</a:rPr>
              <a:t>Mutual respect, accepting differing views and non-confrontational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</a:rPr>
              <a:t>Make professional judgements based on evidence – not supposition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</a:rPr>
              <a:t>The MDT is required to make a </a:t>
            </a:r>
            <a:r>
              <a:rPr lang="en-GB" altLang="en-US" sz="2400" b="1" dirty="0">
                <a:solidFill>
                  <a:prstClr val="black"/>
                </a:solidFill>
              </a:rPr>
              <a:t>recommendation</a:t>
            </a:r>
            <a:r>
              <a:rPr lang="en-GB" altLang="en-US" sz="2400" dirty="0">
                <a:solidFill>
                  <a:prstClr val="black"/>
                </a:solidFill>
              </a:rPr>
              <a:t> to the CCG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05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32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32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32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3200" b="1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3200" b="1" dirty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3200" b="1" dirty="0" smtClean="0">
                <a:solidFill>
                  <a:schemeClr val="accent1"/>
                </a:solidFill>
                <a:ea typeface="+mn-ea"/>
                <a:cs typeface="+mn-cs"/>
              </a:rPr>
              <a:t>Decision</a:t>
            </a:r>
            <a:r>
              <a:rPr lang="en-GB" sz="3200" b="1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3200" b="1" dirty="0">
                <a:solidFill>
                  <a:srgbClr val="00B0F0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prstClr val="black"/>
                </a:solidFill>
                <a:cs typeface="Arial" pitchFamily="34" charset="0"/>
              </a:rPr>
              <a:t>The CCG makes the decision as to whether the person has a primary health need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prstClr val="black"/>
                </a:solidFill>
                <a:cs typeface="Arial" pitchFamily="34" charset="0"/>
              </a:rPr>
              <a:t>To do this they will scrutinise the DST and all the supporting evidence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prstClr val="black"/>
                </a:solidFill>
                <a:cs typeface="Arial" pitchFamily="34" charset="0"/>
              </a:rPr>
              <a:t>The CCG can return the application to the MDT if evidence does not support the recommendation – that works both ways!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prstClr val="black"/>
                </a:solidFill>
                <a:cs typeface="Arial" pitchFamily="34" charset="0"/>
              </a:rPr>
              <a:t>In exceptional circumstance the CCG can overturn the MDT recommendation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3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32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altLang="en-US" sz="32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altLang="en-US" sz="3200" b="1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altLang="en-US" sz="3200" b="1" dirty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en-GB" altLang="en-US" sz="3200" b="1" dirty="0" smtClean="0">
                <a:solidFill>
                  <a:schemeClr val="accent1"/>
                </a:solidFill>
                <a:ea typeface="+mn-ea"/>
                <a:cs typeface="+mn-cs"/>
              </a:rPr>
              <a:t>What </a:t>
            </a:r>
            <a:r>
              <a:rPr lang="en-GB" altLang="en-US" sz="3200" b="1" dirty="0">
                <a:solidFill>
                  <a:schemeClr val="accent1"/>
                </a:solidFill>
                <a:ea typeface="+mn-ea"/>
                <a:cs typeface="+mn-cs"/>
              </a:rPr>
              <a:t>is a Primary Health Need?</a:t>
            </a:r>
            <a:r>
              <a:rPr lang="en-GB" altLang="en-US" sz="3200" b="1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altLang="en-US" sz="3200" b="1" dirty="0">
                <a:solidFill>
                  <a:srgbClr val="00B0F0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US" sz="2400" dirty="0">
                <a:solidFill>
                  <a:prstClr val="black"/>
                </a:solidFill>
              </a:rPr>
              <a:t>A primary health need is not diagnosis specific.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US" sz="2400" dirty="0" smtClean="0">
                <a:solidFill>
                  <a:prstClr val="black"/>
                </a:solidFill>
              </a:rPr>
              <a:t>The criteria for CHC is determined </a:t>
            </a:r>
            <a:r>
              <a:rPr lang="en-GB" altLang="en-US" sz="2400" dirty="0">
                <a:solidFill>
                  <a:prstClr val="black"/>
                </a:solidFill>
              </a:rPr>
              <a:t>by</a:t>
            </a:r>
            <a:r>
              <a:rPr lang="en-GB" altLang="en-US" sz="2400" dirty="0" smtClean="0">
                <a:solidFill>
                  <a:prstClr val="black"/>
                </a:solidFill>
              </a:rPr>
              <a:t>:</a:t>
            </a:r>
            <a:endParaRPr lang="en-GB" altLang="en-US" sz="2400" dirty="0">
              <a:solidFill>
                <a:prstClr val="black"/>
              </a:solidFill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altLang="en-US" sz="2400" dirty="0">
                <a:solidFill>
                  <a:prstClr val="black"/>
                </a:solidFill>
              </a:rPr>
              <a:t>      </a:t>
            </a:r>
            <a:r>
              <a:rPr lang="en-GB" altLang="en-US" sz="2400" b="1" dirty="0">
                <a:solidFill>
                  <a:schemeClr val="accent1"/>
                </a:solidFill>
              </a:rPr>
              <a:t>Nature and/or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altLang="en-US" sz="2400" b="1" dirty="0">
                <a:solidFill>
                  <a:schemeClr val="accent1"/>
                </a:solidFill>
              </a:rPr>
              <a:t>      Intensity and/or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altLang="en-US" sz="2400" b="1" dirty="0">
                <a:solidFill>
                  <a:schemeClr val="accent1"/>
                </a:solidFill>
              </a:rPr>
              <a:t>      Complexity and/or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altLang="en-US" sz="2400" b="1" dirty="0">
                <a:solidFill>
                  <a:schemeClr val="accent1"/>
                </a:solidFill>
              </a:rPr>
              <a:t>      Unpredictability of needs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4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US" sz="2400" dirty="0">
                <a:solidFill>
                  <a:prstClr val="black"/>
                </a:solidFill>
              </a:rPr>
              <a:t>Characteristics above in combination or alone may indicate a Primary Health </a:t>
            </a:r>
            <a:r>
              <a:rPr lang="en-GB" altLang="en-US" sz="2400" dirty="0" smtClean="0">
                <a:solidFill>
                  <a:prstClr val="black"/>
                </a:solidFill>
              </a:rPr>
              <a:t>Need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4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US" sz="2400" dirty="0" smtClean="0">
                <a:solidFill>
                  <a:prstClr val="black"/>
                </a:solidFill>
              </a:rPr>
              <a:t>It is not determined by ‘scores’ in the DST other than 2 severe domain levels which would indicate entitlement</a:t>
            </a:r>
            <a:endParaRPr lang="en-GB" alt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Well </a:t>
            </a:r>
            <a:r>
              <a:rPr lang="en-GB" sz="3200" b="1" dirty="0">
                <a:solidFill>
                  <a:schemeClr val="accent1"/>
                </a:solidFill>
              </a:rPr>
              <a:t>Managed Need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Needs should not be marginalised because they are successfully managed. 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All needs are managed in some way and can be health or social care needs or a combination of both 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Scoring is based on need with interventions in place e.g. medication, physical supports or care </a:t>
            </a:r>
            <a:r>
              <a:rPr lang="en-GB" sz="2800" dirty="0" smtClean="0">
                <a:solidFill>
                  <a:prstClr val="black"/>
                </a:solidFill>
              </a:rPr>
              <a:t>– this is a challenging area and much discussed between LA and CHC colleagues</a:t>
            </a:r>
            <a:endParaRPr lang="en-GB" sz="2800" dirty="0">
              <a:solidFill>
                <a:prstClr val="black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If they are not managed this means care needs are not being met = safeguarding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1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7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Signposting – the way in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1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621161"/>
            <a:ext cx="2232248" cy="1959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Fast track as described above and this is via a clinician who knows the patient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1556792"/>
            <a:ext cx="2880319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Full CHC assessment which is via completion of a checklist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 smtClean="0">
                <a:solidFill>
                  <a:schemeClr val="bg1"/>
                </a:solidFill>
              </a:rPr>
              <a:t>Can be a health professional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 smtClean="0">
                <a:solidFill>
                  <a:schemeClr val="bg1"/>
                </a:solidFill>
              </a:rPr>
              <a:t>Or someone experienced in undertaking a community care assessment  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And then completion of the DST by the multi disciplinary team (MDT).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4340" name="Picture 4" descr="C:\Users\Yvonne\AppData\Local\Microsoft\Windows\INetCache\IE\VNECU6W5\W081_Two-Way_Traffic_Crrossing_-_Warning_Sign_Irelan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0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What is a Personal Health Budget?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Opportunity for a CHC eligible patient to receive a budget to arrange and manage their own care –</a:t>
            </a:r>
            <a:r>
              <a:rPr lang="en-GB" sz="2400" b="1" dirty="0" smtClean="0">
                <a:solidFill>
                  <a:schemeClr val="accent1"/>
                </a:solidFill>
              </a:rPr>
              <a:t>it is about choice and control</a:t>
            </a:r>
          </a:p>
          <a:p>
            <a:r>
              <a:rPr lang="en-GB" sz="2400" dirty="0" smtClean="0"/>
              <a:t>The starting point is to agree a support plan with the individual and if appropriate their family – </a:t>
            </a:r>
            <a:r>
              <a:rPr lang="en-GB" sz="2400" b="1" dirty="0" smtClean="0">
                <a:solidFill>
                  <a:schemeClr val="accent1"/>
                </a:solidFill>
              </a:rPr>
              <a:t>there are 72+ people getting PHBs in Hampshire</a:t>
            </a:r>
          </a:p>
          <a:p>
            <a:r>
              <a:rPr lang="en-GB" sz="2400" dirty="0" smtClean="0"/>
              <a:t>All PHBs are risk assessed</a:t>
            </a:r>
          </a:p>
          <a:p>
            <a:r>
              <a:rPr lang="en-GB" sz="2400" dirty="0" smtClean="0"/>
              <a:t>The PHB can take several forms including</a:t>
            </a:r>
          </a:p>
          <a:p>
            <a:pPr lvl="1"/>
            <a:r>
              <a:rPr lang="en-GB" sz="2400" dirty="0" smtClean="0"/>
              <a:t>Notional budget</a:t>
            </a:r>
          </a:p>
          <a:p>
            <a:pPr lvl="1"/>
            <a:r>
              <a:rPr lang="en-GB" sz="2400" dirty="0" smtClean="0"/>
              <a:t>Direct payment</a:t>
            </a:r>
          </a:p>
          <a:p>
            <a:pPr lvl="1"/>
            <a:r>
              <a:rPr lang="en-GB" sz="2400" dirty="0" smtClean="0"/>
              <a:t>Managed budget via a third party</a:t>
            </a:r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1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What is a Personal Budget?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3"/>
          </a:xfrm>
        </p:spPr>
        <p:txBody>
          <a:bodyPr/>
          <a:lstStyle/>
          <a:p>
            <a:r>
              <a:rPr lang="en-GB" sz="2400" dirty="0" smtClean="0"/>
              <a:t>Similar to PHB but for a wider cohort of people </a:t>
            </a:r>
          </a:p>
          <a:p>
            <a:r>
              <a:rPr lang="en-GB" sz="2400" dirty="0" smtClean="0"/>
              <a:t>Hampshire is a demonstrator site for Integrated Personal Commissioning</a:t>
            </a:r>
          </a:p>
          <a:p>
            <a:r>
              <a:rPr lang="en-GB" sz="2400" dirty="0" smtClean="0"/>
              <a:t>It has a target of </a:t>
            </a:r>
            <a:r>
              <a:rPr lang="en-GB" b="1" dirty="0" smtClean="0">
                <a:solidFill>
                  <a:schemeClr val="accent1"/>
                </a:solidFill>
              </a:rPr>
              <a:t>1270</a:t>
            </a:r>
            <a:r>
              <a:rPr lang="en-GB" sz="2400" dirty="0" smtClean="0"/>
              <a:t> PHBs by March 2018!!!!!!!!!!!!!!</a:t>
            </a:r>
          </a:p>
          <a:p>
            <a:r>
              <a:rPr lang="en-GB" sz="2400" dirty="0" smtClean="0"/>
              <a:t>Includes children and people with learning and physical disabilities</a:t>
            </a:r>
          </a:p>
          <a:p>
            <a:r>
              <a:rPr lang="en-GB" sz="2400" dirty="0" smtClean="0"/>
              <a:t>In CHC we are looking to integrate PHBs into our BAU</a:t>
            </a:r>
          </a:p>
          <a:p>
            <a:r>
              <a:rPr lang="en-GB" sz="2400" dirty="0" smtClean="0"/>
              <a:t>Seeking to expand PHBs for some CHC eligible people who have not previously participated e.g. Fast Track patients</a:t>
            </a:r>
          </a:p>
          <a:p>
            <a:r>
              <a:rPr lang="en-GB" sz="2400" dirty="0" smtClean="0"/>
              <a:t>We need to accelerate our progress and have a new team  member to assist – Harpreet who is here today</a:t>
            </a:r>
          </a:p>
          <a:p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1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4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40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GB" sz="4000" b="1" dirty="0">
                <a:solidFill>
                  <a:schemeClr val="accent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>Any questions?</a:t>
            </a:r>
            <a:endParaRPr lang="en-GB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79" y="2223215"/>
            <a:ext cx="5547841" cy="32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97" y="404664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>Aim for this session</a:t>
            </a:r>
            <a:endParaRPr lang="en-GB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7"/>
          </a:xfrm>
        </p:spPr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I want to explain:</a:t>
            </a:r>
            <a:endParaRPr lang="en-GB" b="1" dirty="0"/>
          </a:p>
          <a:p>
            <a:r>
              <a:rPr lang="en-GB" sz="2400" dirty="0" smtClean="0"/>
              <a:t>What is NHS Continuing Healthcare?</a:t>
            </a:r>
          </a:p>
          <a:p>
            <a:r>
              <a:rPr lang="en-GB" sz="2400" dirty="0" smtClean="0"/>
              <a:t>How do people get it?</a:t>
            </a:r>
          </a:p>
          <a:p>
            <a:r>
              <a:rPr lang="en-GB" sz="2400" dirty="0" smtClean="0"/>
              <a:t>What are the criteria?</a:t>
            </a:r>
          </a:p>
          <a:p>
            <a:r>
              <a:rPr lang="en-GB" sz="2400" dirty="0" smtClean="0"/>
              <a:t>How do you signpost people to CHC?</a:t>
            </a:r>
          </a:p>
          <a:p>
            <a:r>
              <a:rPr lang="en-GB" sz="2400" dirty="0" smtClean="0"/>
              <a:t>What is </a:t>
            </a:r>
          </a:p>
          <a:p>
            <a:pPr lvl="1"/>
            <a:r>
              <a:rPr lang="en-GB" sz="2400" dirty="0" smtClean="0"/>
              <a:t>A Personal Health Budget</a:t>
            </a:r>
          </a:p>
          <a:p>
            <a:pPr lvl="1"/>
            <a:r>
              <a:rPr lang="en-GB" sz="2400" dirty="0" smtClean="0"/>
              <a:t>A Direct Payment</a:t>
            </a:r>
          </a:p>
          <a:p>
            <a:pPr lvl="1"/>
            <a:r>
              <a:rPr lang="en-GB" sz="2400" dirty="0" smtClean="0"/>
              <a:t>A Personal Budget</a:t>
            </a:r>
          </a:p>
        </p:txBody>
      </p:sp>
      <p:pic>
        <p:nvPicPr>
          <p:cNvPr id="1029" name="Picture 5" descr="C:\Users\Yvonne\AppData\Local\Microsoft\Windows\INetCache\IE\EP3UDM0N\thinkingcapwho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5984"/>
            <a:ext cx="2664296" cy="24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6065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12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>What is NHS Continuing Healthcare?</a:t>
            </a:r>
            <a:endParaRPr lang="en-GB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 smtClean="0"/>
              <a:t>It is a funding stream – it is NOT a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 smtClean="0"/>
              <a:t>A </a:t>
            </a:r>
            <a:r>
              <a:rPr lang="en-GB" altLang="en-US" sz="3000" dirty="0"/>
              <a:t>package of health and social care that is   arranged and funded solely by the </a:t>
            </a:r>
            <a:r>
              <a:rPr lang="en-GB" altLang="en-US" sz="3000" dirty="0" smtClean="0"/>
              <a:t>NHS</a:t>
            </a:r>
            <a:endParaRPr lang="en-GB" alt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For adults aged </a:t>
            </a:r>
            <a:r>
              <a:rPr lang="en-GB" altLang="en-US" sz="3000" dirty="0" smtClean="0"/>
              <a:t>18</a:t>
            </a:r>
            <a:r>
              <a:rPr lang="en-GB" altLang="en-US" sz="3000" dirty="0"/>
              <a:t>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Based on needs, not </a:t>
            </a:r>
            <a:r>
              <a:rPr lang="en-GB" altLang="en-US" sz="3000" dirty="0" smtClean="0"/>
              <a:t>diagnosis</a:t>
            </a:r>
            <a:endParaRPr lang="en-GB" alt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People assessed to have a “primary health need</a:t>
            </a:r>
            <a:r>
              <a:rPr lang="en-GB" altLang="en-US" sz="3000" dirty="0" smtClean="0"/>
              <a:t>”</a:t>
            </a:r>
            <a:endParaRPr lang="en-GB" alt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Can be offered in any setting including care homes and a persons own home</a:t>
            </a:r>
            <a:endParaRPr lang="en-GB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1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4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</a:rPr>
            </a:br>
            <a:r>
              <a:rPr lang="en-GB" sz="4000" b="1" dirty="0" smtClean="0">
                <a:solidFill>
                  <a:schemeClr val="accent1"/>
                </a:solidFill>
              </a:rPr>
              <a:t>Background – a brief summary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Hospital closures in the late 1980’s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1988 - 2001 NHS lost 50,600 long term beds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Between 1994 and 1999 - Coughlan judgement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The National Framework for Continuing Healthcare &amp; NHS- funded Nursing Care published October 2007 (revised 2009 &amp; 2012)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Defined by case law – but not a legal process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dirty="0"/>
              <a:t>Entitlement is determined following completion of a Decision Support Tool or Fast Track tool.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3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9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>CCG responsibilities</a:t>
            </a:r>
            <a:endParaRPr lang="en-GB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2800" b="1" dirty="0"/>
              <a:t>CCGs have a lead responsibility for NHS CHC in their locality and are required to: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Carry out assessments for CHC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Make decisions on entitlement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Review entitlement either 3 or 12 monthly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Commission safe </a:t>
            </a:r>
            <a:r>
              <a:rPr lang="en-GB" altLang="en-US" dirty="0" smtClean="0"/>
              <a:t>care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Make arrangements for case management of complex cases</a:t>
            </a:r>
            <a:endParaRPr lang="en-GB" altLang="en-US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Consider appeals against negative decisions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3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5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</a:rPr>
            </a:br>
            <a:r>
              <a:rPr lang="en-GB" sz="4000" b="1" dirty="0" smtClean="0">
                <a:solidFill>
                  <a:schemeClr val="accent1"/>
                </a:solidFill>
              </a:rPr>
              <a:t>Local Authority Responsibilities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95000"/>
              <a:buNone/>
              <a:defRPr/>
            </a:pPr>
            <a:r>
              <a:rPr lang="en-GB" altLang="en-US" sz="2400" dirty="0"/>
              <a:t>LAs have specific requirements to cooperate and work in partnership with CCGs on CHC</a:t>
            </a:r>
          </a:p>
          <a:p>
            <a:pPr marL="731520" lvl="1" indent="-216000">
              <a:buSzPct val="95000"/>
              <a:buFont typeface="Wingdings 2"/>
              <a:buChar char=""/>
              <a:defRPr/>
            </a:pPr>
            <a:r>
              <a:rPr lang="en-GB" sz="2400" dirty="0" smtClean="0">
                <a:cs typeface="Arial" panose="020B0604020202020204" pitchFamily="34" charset="0"/>
              </a:rPr>
              <a:t>Make </a:t>
            </a:r>
            <a:r>
              <a:rPr lang="en-GB" sz="2400" dirty="0">
                <a:cs typeface="Arial" panose="020B0604020202020204" pitchFamily="34" charset="0"/>
              </a:rPr>
              <a:t>staff available for MDT meetings &amp; joint reviews</a:t>
            </a:r>
          </a:p>
          <a:p>
            <a:pPr marL="731520" lvl="1" indent="-216000">
              <a:buSzPct val="95000"/>
              <a:buFont typeface="Wingdings 2"/>
              <a:buChar char=""/>
              <a:defRPr/>
            </a:pPr>
            <a:r>
              <a:rPr lang="en-GB" sz="2400" dirty="0">
                <a:cs typeface="Arial" panose="020B0604020202020204" pitchFamily="34" charset="0"/>
              </a:rPr>
              <a:t>To participate in joint assessments and jointly complete the DST (including self funders) with health colleagues</a:t>
            </a:r>
          </a:p>
          <a:p>
            <a:pPr marL="731520" lvl="1" indent="-216000">
              <a:buSzPct val="95000"/>
              <a:buFont typeface="Wingdings 2"/>
              <a:buChar char=""/>
              <a:defRPr/>
            </a:pPr>
            <a:r>
              <a:rPr lang="en-GB" sz="2400" dirty="0">
                <a:cs typeface="Arial" panose="020B0604020202020204" pitchFamily="34" charset="0"/>
              </a:rPr>
              <a:t>Respond to requests for information </a:t>
            </a:r>
          </a:p>
          <a:p>
            <a:pPr marL="731520" lvl="1" indent="-216000">
              <a:buSzPct val="95000"/>
              <a:buFont typeface="Wingdings 2"/>
              <a:buChar char=""/>
              <a:defRPr/>
            </a:pPr>
            <a:r>
              <a:rPr lang="en-GB" sz="2400" dirty="0">
                <a:cs typeface="Arial" panose="020B0604020202020204" pitchFamily="34" charset="0"/>
              </a:rPr>
              <a:t>Work jointly with the CCG in planning and commissioning care/support for individuals deemed eligible for CHC </a:t>
            </a:r>
          </a:p>
          <a:p>
            <a:pPr marL="731520" lvl="1" indent="-216000">
              <a:buSzPct val="95000"/>
              <a:buFont typeface="Wingdings 2"/>
              <a:buChar char=""/>
              <a:defRPr/>
            </a:pPr>
            <a:r>
              <a:rPr lang="en-GB" sz="2400" dirty="0">
                <a:cs typeface="Arial" panose="020B0604020202020204" pitchFamily="34" charset="0"/>
              </a:rPr>
              <a:t>Share expertise and local knowledge e.g. transferring a direct payment case onto a personal health budget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3" y="188640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89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/>
            </a:r>
            <a:br>
              <a:rPr lang="en-GB" sz="3200" b="1" dirty="0" smtClean="0">
                <a:solidFill>
                  <a:srgbClr val="00B0F0"/>
                </a:solidFill>
              </a:rPr>
            </a:br>
            <a:r>
              <a:rPr lang="en-GB" sz="3200" b="1" dirty="0" smtClean="0">
                <a:solidFill>
                  <a:srgbClr val="00B0F0"/>
                </a:solidFill>
              </a:rPr>
              <a:t/>
            </a:r>
            <a:br>
              <a:rPr lang="en-GB" sz="3200" b="1" dirty="0" smtClean="0">
                <a:solidFill>
                  <a:srgbClr val="00B0F0"/>
                </a:solidFill>
              </a:rPr>
            </a:br>
            <a:r>
              <a:rPr lang="en-GB" sz="3200" b="1" dirty="0" smtClean="0">
                <a:solidFill>
                  <a:srgbClr val="00B0F0"/>
                </a:solidFill>
              </a:rPr>
              <a:t/>
            </a:r>
            <a:br>
              <a:rPr lang="en-GB" sz="3200" b="1" dirty="0" smtClean="0">
                <a:solidFill>
                  <a:srgbClr val="00B0F0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How do you get it? 1</a:t>
            </a:r>
            <a:r>
              <a:rPr lang="en-GB" sz="3200" b="1" dirty="0" smtClean="0">
                <a:solidFill>
                  <a:srgbClr val="00B0F0"/>
                </a:solidFill>
              </a:rPr>
              <a:t/>
            </a:r>
            <a:br>
              <a:rPr lang="en-GB" sz="3200" b="1" dirty="0" smtClean="0">
                <a:solidFill>
                  <a:srgbClr val="00B0F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7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Fast Track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Rapidly </a:t>
            </a:r>
            <a:r>
              <a:rPr lang="en-GB" sz="2400" dirty="0">
                <a:solidFill>
                  <a:prstClr val="black"/>
                </a:solidFill>
              </a:rPr>
              <a:t>deteriorating condition that may be entering a terminal phase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May require “fast tracking” for immediate provision of NHS continuing healthcare.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Quick access to the funding to support their care.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 number of needs within the domains of the DST 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Nature of need that seems to be primarily health.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Also present with some complexity, intensity and unpredictability of need</a:t>
            </a:r>
            <a:endParaRPr lang="en-GB" sz="2400" dirty="0">
              <a:solidFill>
                <a:srgbClr val="FF0000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Fast track tool must be completed by an </a:t>
            </a:r>
            <a:r>
              <a:rPr lang="en-GB" sz="2400" b="1" dirty="0">
                <a:solidFill>
                  <a:prstClr val="black"/>
                </a:solidFill>
              </a:rPr>
              <a:t>appropriate clinician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1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99592" y="1628778"/>
            <a:ext cx="7344816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0072C6"/>
                </a:solidFill>
              </a:rPr>
              <a:t/>
            </a:r>
            <a:br>
              <a:rPr lang="en-GB" altLang="en-US" sz="3200" dirty="0" smtClean="0">
                <a:solidFill>
                  <a:srgbClr val="0072C6"/>
                </a:solidFill>
              </a:rPr>
            </a:br>
            <a:endParaRPr lang="en-GB" altLang="en-US" sz="3200" dirty="0" smtClean="0">
              <a:solidFill>
                <a:srgbClr val="0072C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352928" cy="49685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How do you get it? 2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A full application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C:\Users\Yvonne\AppData\Local\Microsoft\Windows\INetCache\IE\E9K2GTW0\checklist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87" y="2060848"/>
            <a:ext cx="66182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/>
            </a:r>
            <a:br>
              <a:rPr lang="en-GB" sz="3200" b="1" dirty="0" smtClean="0">
                <a:solidFill>
                  <a:srgbClr val="00B0F0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If      </a:t>
            </a:r>
            <a:r>
              <a:rPr lang="en-GB" sz="3200" b="1" dirty="0">
                <a:solidFill>
                  <a:schemeClr val="accent1"/>
                </a:solidFill>
              </a:rPr>
              <a:t>then you complete a Decision Support Tool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GB" sz="2800" dirty="0"/>
              <a:t>The purpose of which is to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Support the application of the National Framework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Inform consistent decision making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Should be used in conjunction with the guidance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is a national tool.  No - we did not make it up </a:t>
            </a:r>
            <a:r>
              <a:rPr lang="en-GB" sz="2400"/>
              <a:t>in </a:t>
            </a:r>
            <a:r>
              <a:rPr lang="en-GB" sz="2400" smtClean="0"/>
              <a:t>Hampshire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smtClean="0"/>
              <a:t>And </a:t>
            </a:r>
            <a:r>
              <a:rPr lang="en-GB" sz="2400" dirty="0"/>
              <a:t>no - we do not work round it or add bits in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should be completed via a Multi-Disciplinary Team (MDT) process </a:t>
            </a:r>
          </a:p>
          <a:p>
            <a:endParaRPr lang="en-GB" dirty="0"/>
          </a:p>
        </p:txBody>
      </p:sp>
      <p:pic>
        <p:nvPicPr>
          <p:cNvPr id="4" name="Picture 2" descr="C:\Users\Yvonne\AppData\Local\Microsoft\Windows\INetCache\IE\Y9S3XLTB\large-Tick-Mark-Check-Correct-Choose-Accurate-166.6-13398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7165"/>
            <a:ext cx="360363" cy="3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1" y="116632"/>
            <a:ext cx="2657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68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eaLnBrk="1" hangingPunct="1">
          <a:spcBef>
            <a:spcPct val="0"/>
          </a:spcBef>
          <a:defRPr sz="1600" b="1" dirty="0">
            <a:latin typeface="+mj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28803</TotalTime>
  <Words>1066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1_Office Theme</vt:lpstr>
      <vt:lpstr> </vt:lpstr>
      <vt:lpstr> Aim for this session</vt:lpstr>
      <vt:lpstr> What is NHS Continuing Healthcare?</vt:lpstr>
      <vt:lpstr> Background – a brief summary</vt:lpstr>
      <vt:lpstr> CCG responsibilities</vt:lpstr>
      <vt:lpstr> Local Authority Responsibilities</vt:lpstr>
      <vt:lpstr>   How do you get it? 1 </vt:lpstr>
      <vt:lpstr> </vt:lpstr>
      <vt:lpstr> If      then you complete a Decision Support Tool</vt:lpstr>
      <vt:lpstr>What is an MDT?</vt:lpstr>
      <vt:lpstr>  The MDT Meeting </vt:lpstr>
      <vt:lpstr>   Decision </vt:lpstr>
      <vt:lpstr>   What is a Primary Health Need? </vt:lpstr>
      <vt:lpstr> Well Managed Need</vt:lpstr>
      <vt:lpstr> Signposting – the way in </vt:lpstr>
      <vt:lpstr> What is a Personal Health Budget?</vt:lpstr>
      <vt:lpstr> What is a Personal Budget?</vt:lpstr>
      <vt:lpstr> 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Cluster</dc:title>
  <dc:creator>Fulford</dc:creator>
  <cp:lastModifiedBy>Yvonne Le Brun</cp:lastModifiedBy>
  <cp:revision>1901</cp:revision>
  <cp:lastPrinted>2016-06-16T10:51:17Z</cp:lastPrinted>
  <dcterms:modified xsi:type="dcterms:W3CDTF">2017-02-01T22:29:24Z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